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7" r:id="rId8"/>
    <p:sldId id="261" r:id="rId9"/>
    <p:sldId id="262" r:id="rId10"/>
    <p:sldId id="268" r:id="rId11"/>
    <p:sldId id="263" r:id="rId12"/>
    <p:sldId id="269" r:id="rId13"/>
    <p:sldId id="264" r:id="rId14"/>
    <p:sldId id="265" r:id="rId15"/>
    <p:sldId id="270" r:id="rId16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A9312-8055-41DA-A8C1-EC3FA70A91D1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D3E42-8D9E-472A-B9A6-7F93C33A8014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AC7CE-EC86-4B67-9699-E8433419AB5E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3538B-51EB-4193-B1D9-E3A079BF7985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EDE6C-563D-4C33-A7FE-8D0E81155FBF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A7402-ECEA-4E4D-BD51-E5A1A83C33B3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4B676-D927-4568-87D6-3EF338B19531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A6A3E-3663-4FD7-BE58-314E6EF34DDD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4219D-BB84-4510-A860-0361BE31A89C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7FE26-A065-4056-9D3D-6FCCF8306DF7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4F353-B60A-41B2-9EA8-7FEE466B8A3C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2267E-D3A4-4559-A871-1677A0AE0E8D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E34BA-A23E-476D-A458-6905D67745C0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82210-543E-4471-837E-4E66759FB116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A7CE7-E6A0-4E24-9804-88231227536B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74B01-6AB2-4966-A47D-FD9A6D51FFBC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AB1EF-E2C1-4575-9018-0580F8D72AE0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47EC4-4EF9-4974-8084-53B52CD05044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9C1EF-F435-4A5E-9229-C01AD0EE989F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23E9D-174E-491E-B840-7ADE16651DBC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5ADA9-5538-40A4-A21E-EDF6F776AE88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AA34E-40B0-4FE3-932B-C40DAC762F64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it-IT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09579B-1A90-443F-A4D1-2CFA2A15364A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FAE76C3-B2DB-4D59-95FB-087D65C1CFD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cap="all" dirty="0"/>
              <a:t>5. DRŽAVNI PRORAČUN 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068960"/>
            <a:ext cx="317182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hr-HR" b="1" smtClean="0"/>
              <a:t>Ekspanzivna fiskalna politika </a:t>
            </a:r>
            <a:r>
              <a:rPr lang="hr-HR" smtClean="0"/>
              <a:t>dovodi do povećanja deficita, zbog povećanja državne potrošnje </a:t>
            </a:r>
            <a:endParaRPr lang="it-IT" smtClean="0"/>
          </a:p>
          <a:p>
            <a:pPr eaLnBrk="1" hangingPunct="1"/>
            <a:r>
              <a:rPr lang="hr-HR" b="1" smtClean="0"/>
              <a:t>Restriktivna fiskalna politika</a:t>
            </a:r>
            <a:r>
              <a:rPr lang="hr-HR" smtClean="0"/>
              <a:t> dovodi do smanjenja deficita, zbog smanjenja državne potrošnje</a:t>
            </a:r>
            <a:endParaRPr lang="it-IT" smtClean="0"/>
          </a:p>
          <a:p>
            <a:pPr eaLnBrk="1" hangingPunct="1"/>
            <a:endParaRPr lang="it-IT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/>
              <a:t>5.6. Državni dug, javni dug i financiranje javnog duga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hr-HR" b="1" smtClean="0"/>
              <a:t>Javni dug </a:t>
            </a:r>
            <a:r>
              <a:rPr lang="hr-HR" smtClean="0"/>
              <a:t>je zbroj svih potraživanja koja vjerovnici imaju prema državi u određenom trenutku</a:t>
            </a:r>
          </a:p>
          <a:p>
            <a:pPr eaLnBrk="1" hangingPunct="1"/>
            <a:r>
              <a:rPr lang="hr-HR" smtClean="0"/>
              <a:t>Javni dug je zbroj svih deficita nastalih u prethodnim godinama </a:t>
            </a:r>
          </a:p>
          <a:p>
            <a:pPr eaLnBrk="1" hangingPunct="1"/>
            <a:r>
              <a:rPr lang="hr-HR" smtClean="0"/>
              <a:t>Porast javnog duga u jednoj godini rezultat je deficita državnog proračuna ostvarenoga te iste godine</a:t>
            </a:r>
            <a:endParaRPr lang="it-IT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63"/>
            <a:ext cx="8229600" cy="5214937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/>
              <a:t>Dug možemo promatrati na različite načine:</a:t>
            </a:r>
            <a:r>
              <a:rPr lang="it-IT" dirty="0" smtClean="0"/>
              <a:t> </a:t>
            </a:r>
            <a:endParaRPr lang="hr-HR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hr-HR" dirty="0" smtClean="0"/>
              <a:t>ovisno </a:t>
            </a:r>
            <a:r>
              <a:rPr lang="hr-HR" dirty="0"/>
              <a:t>o tome jesu li vjerovnici domaće ili strane pravne i fizičke osobe, razlikujemo </a:t>
            </a:r>
            <a:r>
              <a:rPr lang="hr-HR" b="1" dirty="0"/>
              <a:t>domaći i inozemni dug</a:t>
            </a:r>
            <a:endParaRPr lang="it-IT" dirty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hr-HR" dirty="0"/>
              <a:t>ovisno o instrumentima zaduživanja, razlikujemo </a:t>
            </a:r>
            <a:r>
              <a:rPr lang="hr-HR" b="1" dirty="0"/>
              <a:t>dug po osnovi zajmova i dug po osnovi vrijednosnih </a:t>
            </a:r>
            <a:r>
              <a:rPr lang="hr-HR" b="1" dirty="0" smtClean="0"/>
              <a:t>papira</a:t>
            </a:r>
            <a:endParaRPr lang="it-IT" dirty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hr-HR" dirty="0"/>
              <a:t>s obzirom na vremenski rok otplate, razlikujemo </a:t>
            </a:r>
            <a:r>
              <a:rPr lang="hr-HR" b="1" dirty="0"/>
              <a:t>kratkoročni i dugoročni </a:t>
            </a:r>
            <a:r>
              <a:rPr lang="hr-HR" b="1" dirty="0" smtClean="0"/>
              <a:t>dug</a:t>
            </a:r>
            <a:endParaRPr lang="it-IT" dirty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hr-HR" dirty="0" smtClean="0"/>
              <a:t>s </a:t>
            </a:r>
            <a:r>
              <a:rPr lang="hr-HR" dirty="0"/>
              <a:t>obzirom na valutu zaduživanja, razlikujemo </a:t>
            </a:r>
            <a:r>
              <a:rPr lang="hr-HR" b="1" dirty="0"/>
              <a:t>dug u domaćoj valuti i dug u stranim valutama</a:t>
            </a:r>
            <a:endParaRPr lang="it-IT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/>
              <a:t>5.7. Utjecaj javnog duga na stope gospodarskog rasta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/>
              <a:t>Visina javnog duga utječe na </a:t>
            </a:r>
            <a:r>
              <a:rPr lang="hr-HR" b="1" dirty="0"/>
              <a:t>cijenu </a:t>
            </a:r>
            <a:r>
              <a:rPr lang="hr-HR" b="1" dirty="0" smtClean="0"/>
              <a:t>zaduživanja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 smtClean="0"/>
              <a:t>Ako </a:t>
            </a:r>
            <a:r>
              <a:rPr lang="hr-HR" dirty="0"/>
              <a:t>neka država ima visoki udio javnog duga u BDP-u, povećava se rizik da ta država neće biti sposobna otplatiti sredstva koja </a:t>
            </a:r>
            <a:r>
              <a:rPr lang="hr-HR" dirty="0" smtClean="0"/>
              <a:t>duguje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hr-H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 smtClean="0"/>
              <a:t>Visina </a:t>
            </a:r>
            <a:r>
              <a:rPr lang="hr-HR" dirty="0"/>
              <a:t>javnog duga utječe na </a:t>
            </a:r>
            <a:r>
              <a:rPr lang="hr-HR" b="1" dirty="0"/>
              <a:t>rizičnost </a:t>
            </a:r>
            <a:r>
              <a:rPr lang="hr-HR" b="1" dirty="0" smtClean="0"/>
              <a:t>države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 smtClean="0"/>
              <a:t>Što </a:t>
            </a:r>
            <a:r>
              <a:rPr lang="hr-HR" dirty="0"/>
              <a:t>je država rizičnija, veća je mogućnost bankrota države, troškovi zaduživanja za tu državu na tržištu će biti </a:t>
            </a:r>
            <a:r>
              <a:rPr lang="hr-HR" dirty="0" smtClean="0"/>
              <a:t>viši</a:t>
            </a:r>
            <a:endParaRPr lang="it-IT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/>
              <a:t>5.8. Multiplikator javnih rashoda i porezni multiplikator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hr-HR" smtClean="0"/>
              <a:t>Fiskalna politika koristi se za stabilizaciju ekonomske aktivnosti, povećanjem državne potrošnje u vremenima kada ekonomska aktivnost opada (ekspanzivna fiskalna politika) </a:t>
            </a:r>
          </a:p>
          <a:p>
            <a:pPr eaLnBrk="1" hangingPunct="1"/>
            <a:r>
              <a:rPr lang="hr-HR" smtClean="0"/>
              <a:t>Obrnute mjere primjenjuju se za usporavanje ekonomske aktivnosti, ukoliko ekonomija raste prebrzo</a:t>
            </a:r>
            <a:endParaRPr lang="it-IT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4768850"/>
          </a:xfrm>
        </p:spPr>
        <p:txBody>
          <a:bodyPr/>
          <a:lstStyle/>
          <a:p>
            <a:pPr eaLnBrk="1" hangingPunct="1"/>
            <a:r>
              <a:rPr lang="hr-HR" dirty="0" smtClean="0"/>
              <a:t>Koliki je utjecaj povećanja državne potrošnje na BDP?</a:t>
            </a:r>
          </a:p>
          <a:p>
            <a:pPr eaLnBrk="1" hangingPunct="1"/>
            <a:r>
              <a:rPr lang="hr-HR" dirty="0" smtClean="0"/>
              <a:t>Odgovor na ovo pitanje nije jednostavan i većina ekonomista nema usuglašeno mišljenje</a:t>
            </a:r>
          </a:p>
          <a:p>
            <a:pPr eaLnBrk="1" hangingPunct="1"/>
            <a:r>
              <a:rPr lang="hr-HR" dirty="0" smtClean="0"/>
              <a:t>U nedavno provedenoj studiji, Međunarodni monetarni fond izračunao je da je multiplikator javnih rashoda između 1 i 1,5 za velike ekonomije, između 0,5 i 1 za srednje velike ekonomije, te 0,5 za male ekonomije</a:t>
            </a:r>
            <a:endParaRPr lang="it-IT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/>
              <a:t>5.1. Državni proračun i proračunska politika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hr-HR" b="1" smtClean="0"/>
              <a:t>Državni proračun </a:t>
            </a:r>
            <a:r>
              <a:rPr lang="it-IT" smtClean="0"/>
              <a:t>je</a:t>
            </a:r>
            <a:r>
              <a:rPr lang="hr-HR" b="1" smtClean="0"/>
              <a:t> </a:t>
            </a:r>
            <a:r>
              <a:rPr lang="hr-HR" smtClean="0"/>
              <a:t>dokument koji procjenjuje planirane prihode i određuje rashode države</a:t>
            </a:r>
          </a:p>
          <a:p>
            <a:pPr eaLnBrk="1" hangingPunct="1"/>
            <a:r>
              <a:rPr lang="hr-HR" smtClean="0"/>
              <a:t>Donosi se za razdoblje od jedne  fiskalne godine s trogodišnjom projekcijom</a:t>
            </a:r>
          </a:p>
          <a:p>
            <a:pPr eaLnBrk="1" hangingPunct="1"/>
            <a:r>
              <a:rPr lang="hr-HR" smtClean="0"/>
              <a:t>Izrađuje ga Ministarstvo financija, Vlada ga predlaže Saboru, a Sabor ga usvaja</a:t>
            </a:r>
            <a:endParaRPr lang="it-IT" smtClean="0"/>
          </a:p>
          <a:p>
            <a:pPr eaLnBrk="1" hangingPunct="1"/>
            <a:endParaRPr lang="it-IT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sz="3600" b="1" dirty="0"/>
              <a:t>5.2. Državni proračun, proračun lokalne uprave i samouprave, izvanproračunski fondovi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hr-HR" b="1" smtClean="0"/>
              <a:t>Usvojeni proračuni sastoje se od tri razine: </a:t>
            </a:r>
          </a:p>
          <a:p>
            <a:pPr lvl="1" eaLnBrk="1" hangingPunct="1"/>
            <a:r>
              <a:rPr lang="hr-HR" smtClean="0"/>
              <a:t>državnog proračuna</a:t>
            </a:r>
          </a:p>
          <a:p>
            <a:pPr lvl="1" eaLnBrk="1" hangingPunct="1"/>
            <a:r>
              <a:rPr lang="hr-HR" smtClean="0"/>
              <a:t>proračuna izvanproračunskih korisnika </a:t>
            </a:r>
          </a:p>
          <a:p>
            <a:pPr lvl="1" eaLnBrk="1" hangingPunct="1"/>
            <a:r>
              <a:rPr lang="hr-HR" smtClean="0"/>
              <a:t>proračuna jedinica lokalne i područne (regionalne) samouprave</a:t>
            </a:r>
            <a:endParaRPr lang="it-IT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/>
              <a:t>5.3. Prihodi i rashodi državnog proračuna</a:t>
            </a:r>
            <a:endParaRPr lang="it-IT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hr-HR" b="1" smtClean="0"/>
              <a:t>Proračunski prihodi </a:t>
            </a:r>
            <a:r>
              <a:rPr lang="hr-HR" smtClean="0"/>
              <a:t>su sredstva koja se prikupljaju iz ekonomije u proračun. Ukupni prihodi proračuna sastoje se od četiri osnovne kategorije prihoda:</a:t>
            </a:r>
            <a:r>
              <a:rPr lang="it-IT" smtClean="0"/>
              <a:t> </a:t>
            </a:r>
            <a:endParaRPr lang="hr-HR" smtClean="0"/>
          </a:p>
          <a:p>
            <a:pPr lvl="1" eaLnBrk="1" hangingPunct="1"/>
            <a:r>
              <a:rPr lang="hr-HR" b="1" smtClean="0"/>
              <a:t>poreznih prihoda</a:t>
            </a:r>
            <a:endParaRPr lang="it-IT" b="1" smtClean="0"/>
          </a:p>
          <a:p>
            <a:pPr lvl="1" eaLnBrk="1" hangingPunct="1"/>
            <a:r>
              <a:rPr lang="hr-HR" b="1" smtClean="0"/>
              <a:t>socijalnih doprinosa</a:t>
            </a:r>
            <a:endParaRPr lang="it-IT" b="1" smtClean="0"/>
          </a:p>
          <a:p>
            <a:pPr lvl="1" eaLnBrk="1" hangingPunct="1"/>
            <a:r>
              <a:rPr lang="hr-HR" b="1" smtClean="0"/>
              <a:t>pomoći</a:t>
            </a:r>
            <a:endParaRPr lang="it-IT" b="1" smtClean="0"/>
          </a:p>
          <a:p>
            <a:pPr lvl="1" eaLnBrk="1" hangingPunct="1"/>
            <a:r>
              <a:rPr lang="hr-HR" b="1" smtClean="0"/>
              <a:t>ostalih prihoda</a:t>
            </a:r>
            <a:endParaRPr lang="it-IT" b="1" smtClean="0"/>
          </a:p>
          <a:p>
            <a:pPr eaLnBrk="1" hangingPunct="1"/>
            <a:endParaRPr lang="it-IT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28625" y="928688"/>
            <a:ext cx="8229600" cy="511175"/>
          </a:xfrm>
        </p:spPr>
        <p:txBody>
          <a:bodyPr/>
          <a:lstStyle/>
          <a:p>
            <a:pPr algn="l" eaLnBrk="1" hangingPunct="1"/>
            <a:r>
              <a:rPr lang="hr-HR" sz="3200" smtClean="0"/>
              <a:t>Struktura prihoda državnog proračuna RH u 2010. godini</a:t>
            </a:r>
            <a:endParaRPr lang="it-IT" sz="3200" smtClean="0"/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286000"/>
            <a:ext cx="6500813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88"/>
            <a:ext cx="8229600" cy="4929187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b="1" dirty="0"/>
              <a:t>Proračunski rashodi </a:t>
            </a:r>
            <a:r>
              <a:rPr lang="hr-HR" dirty="0"/>
              <a:t>su sredstva koja su prema proračunu predviđena za </a:t>
            </a:r>
            <a:r>
              <a:rPr lang="hr-HR" dirty="0" smtClean="0"/>
              <a:t>upotrebu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/>
              <a:t>U</a:t>
            </a:r>
            <a:r>
              <a:rPr lang="hr-HR" dirty="0" smtClean="0"/>
              <a:t>kupni </a:t>
            </a:r>
            <a:r>
              <a:rPr lang="hr-HR" dirty="0"/>
              <a:t>rashodi proračuna sastoje se od sedam osnovnih kategorija rashoda</a:t>
            </a:r>
            <a:r>
              <a:rPr lang="hr-HR" dirty="0" smtClean="0"/>
              <a:t>: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hr-HR" dirty="0"/>
              <a:t>naknade zaposlenima</a:t>
            </a:r>
            <a:endParaRPr lang="it-IT" dirty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hr-HR" dirty="0"/>
              <a:t>korištenje dobara i usluga</a:t>
            </a:r>
            <a:endParaRPr lang="it-IT" dirty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hr-HR" dirty="0"/>
              <a:t>kamate</a:t>
            </a:r>
            <a:endParaRPr lang="it-IT" dirty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hr-HR" dirty="0"/>
              <a:t>subvencije</a:t>
            </a:r>
            <a:endParaRPr lang="it-IT" dirty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hr-HR" dirty="0"/>
              <a:t>pomoći</a:t>
            </a:r>
            <a:endParaRPr lang="it-IT" dirty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hr-HR" dirty="0"/>
              <a:t>socijalne naknade</a:t>
            </a:r>
            <a:endParaRPr lang="it-IT" dirty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hr-HR" dirty="0"/>
              <a:t>ostali </a:t>
            </a:r>
            <a:r>
              <a:rPr lang="hr-HR" dirty="0" smtClean="0"/>
              <a:t>rashodi</a:t>
            </a:r>
            <a:endParaRPr lang="it-IT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28625" y="785813"/>
            <a:ext cx="8229600" cy="1082675"/>
          </a:xfrm>
        </p:spPr>
        <p:txBody>
          <a:bodyPr/>
          <a:lstStyle/>
          <a:p>
            <a:pPr algn="l" eaLnBrk="1" hangingPunct="1"/>
            <a:r>
              <a:rPr lang="hr-HR" sz="2800" smtClean="0"/>
              <a:t>Struktura rashoda državnog proračuna RH u 2010. godini</a:t>
            </a:r>
            <a:endParaRPr lang="it-IT" sz="2800" smtClean="0"/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819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2286000"/>
            <a:ext cx="6643687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/>
              <a:t>5.4. Uravnoteženi, suficitarni i deficitarni proračun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b="1" dirty="0"/>
              <a:t>Proračunski (ili fiskalni) saldo </a:t>
            </a:r>
            <a:r>
              <a:rPr lang="hr-HR" dirty="0"/>
              <a:t>predstavlja razliku između proračunskih prihoda i proračunskih </a:t>
            </a:r>
            <a:r>
              <a:rPr lang="hr-HR" dirty="0" smtClean="0"/>
              <a:t>rashoda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b="1" dirty="0"/>
              <a:t>Prihodi – Rashodi = Saldo </a:t>
            </a:r>
            <a:r>
              <a:rPr lang="hr-HR" b="1" dirty="0" smtClean="0"/>
              <a:t>proračuna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b="1" dirty="0"/>
              <a:t>Saldo proračuna &lt; 0    </a:t>
            </a:r>
            <a:r>
              <a:rPr lang="hr-HR" b="1" dirty="0" smtClean="0"/>
              <a:t>      -       Prihodi </a:t>
            </a:r>
            <a:r>
              <a:rPr lang="hr-HR" b="1" dirty="0"/>
              <a:t>&lt;  Rashodi </a:t>
            </a:r>
            <a:endParaRPr lang="hr-HR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b="1" dirty="0"/>
              <a:t>Saldo proračuna &gt; 0          </a:t>
            </a:r>
            <a:r>
              <a:rPr lang="hr-HR" b="1" dirty="0" smtClean="0"/>
              <a:t>-       </a:t>
            </a:r>
            <a:r>
              <a:rPr lang="hr-HR" b="1" dirty="0"/>
              <a:t>Prihodi &gt; Rashodi</a:t>
            </a:r>
            <a:endParaRPr lang="it-IT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b="1" dirty="0"/>
              <a:t>Saldo proračuna </a:t>
            </a:r>
            <a:r>
              <a:rPr lang="it-IT" b="1" dirty="0" smtClean="0"/>
              <a:t>=</a:t>
            </a:r>
            <a:r>
              <a:rPr lang="hr-HR" b="1" dirty="0" smtClean="0"/>
              <a:t> </a:t>
            </a:r>
            <a:r>
              <a:rPr lang="hr-HR" b="1" dirty="0"/>
              <a:t>0          </a:t>
            </a:r>
            <a:r>
              <a:rPr lang="hr-HR" b="1" dirty="0" smtClean="0"/>
              <a:t>-       </a:t>
            </a:r>
            <a:r>
              <a:rPr lang="hr-HR" b="1" dirty="0"/>
              <a:t>Prihodi </a:t>
            </a:r>
            <a:r>
              <a:rPr lang="it-IT" b="1" smtClean="0"/>
              <a:t>=</a:t>
            </a:r>
            <a:r>
              <a:rPr lang="hr-HR" b="1" smtClean="0"/>
              <a:t> </a:t>
            </a:r>
            <a:r>
              <a:rPr lang="hr-HR" b="1" dirty="0"/>
              <a:t>Rashodi</a:t>
            </a:r>
            <a:endParaRPr lang="it-IT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/>
              <a:t>5.5. Proračunski deficit i njegove posljedice po gospodarstvo</a:t>
            </a:r>
            <a:endParaRPr lang="it-IT" dirty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hr-HR" smtClean="0"/>
              <a:t>Glavni makroekonomski pokazatelj fiskalne politike je </a:t>
            </a:r>
            <a:r>
              <a:rPr lang="hr-HR" b="1" smtClean="0"/>
              <a:t>proračunski saldo ili suficit/deficit</a:t>
            </a:r>
          </a:p>
          <a:p>
            <a:pPr eaLnBrk="1" hangingPunct="1"/>
            <a:r>
              <a:rPr lang="hr-HR" smtClean="0"/>
              <a:t> Kada su proračunski rashodi veći od prihoda, proračunski je saldo negativan, proračun ima deficit odnosno manjak</a:t>
            </a:r>
          </a:p>
          <a:p>
            <a:pPr eaLnBrk="1" hangingPunct="1"/>
            <a:r>
              <a:rPr lang="hr-HR" smtClean="0"/>
              <a:t>Postojanje deficita implicira </a:t>
            </a:r>
            <a:r>
              <a:rPr lang="hr-HR" b="1" smtClean="0"/>
              <a:t>zaduživanje</a:t>
            </a:r>
          </a:p>
          <a:p>
            <a:pPr eaLnBrk="1" hangingPunct="1"/>
            <a:r>
              <a:rPr lang="hr-HR" smtClean="0"/>
              <a:t>Deficit je glavni čimbenik koji uzrokuje </a:t>
            </a:r>
            <a:r>
              <a:rPr lang="hr-HR" b="1" smtClean="0"/>
              <a:t>javni dug</a:t>
            </a:r>
            <a:endParaRPr lang="it-IT" b="1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589</Words>
  <Application>Microsoft Office PowerPoint</Application>
  <PresentationFormat>On-screen Show (4:3)</PresentationFormat>
  <Paragraphs>63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5. DRŽAVNI PRORAČUN  </vt:lpstr>
      <vt:lpstr>5.1. Državni proračun i proračunska politika </vt:lpstr>
      <vt:lpstr>5.2. Državni proračun, proračun lokalne uprave i samouprave, izvanproračunski fondovi </vt:lpstr>
      <vt:lpstr>5.3. Prihodi i rashodi državnog proračuna</vt:lpstr>
      <vt:lpstr>Struktura prihoda državnog proračuna RH u 2010. godini</vt:lpstr>
      <vt:lpstr>Slide 6</vt:lpstr>
      <vt:lpstr>Struktura rashoda državnog proračuna RH u 2010. godini</vt:lpstr>
      <vt:lpstr>5.4. Uravnoteženi, suficitarni i deficitarni proračun </vt:lpstr>
      <vt:lpstr>5.5. Proračunski deficit i njegove posljedice po gospodarstvo</vt:lpstr>
      <vt:lpstr>Slide 10</vt:lpstr>
      <vt:lpstr>5.6. Državni dug, javni dug i financiranje javnog duga </vt:lpstr>
      <vt:lpstr>Slide 12</vt:lpstr>
      <vt:lpstr>5.7. Utjecaj javnog duga na stope gospodarskog rasta </vt:lpstr>
      <vt:lpstr>5.8. Multiplikator javnih rashoda i porezni multiplikator </vt:lpstr>
      <vt:lpstr>Slide 15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5. DRŽAVNI PRORAČUN</dc:title>
  <dc:creator>user</dc:creator>
  <cp:lastModifiedBy>Mare</cp:lastModifiedBy>
  <cp:revision>5</cp:revision>
  <dcterms:created xsi:type="dcterms:W3CDTF">2012-01-17T14:27:00Z</dcterms:created>
  <dcterms:modified xsi:type="dcterms:W3CDTF">2014-03-01T16:12:55Z</dcterms:modified>
</cp:coreProperties>
</file>